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8" r:id="rId9"/>
    <p:sldId id="265" r:id="rId10"/>
    <p:sldId id="266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vi-VN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vi-VN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vi-V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250">
              <a:schemeClr val="accent3">
                <a:lumMod val="60000"/>
                <a:lumOff val="40000"/>
              </a:schemeClr>
            </a:gs>
            <a:gs pos="96667">
              <a:srgbClr val="0070C0"/>
            </a:gs>
            <a:gs pos="90000">
              <a:srgbClr val="0070C0"/>
            </a:gs>
            <a:gs pos="62000">
              <a:schemeClr val="accent5"/>
            </a:gs>
            <a:gs pos="47000">
              <a:schemeClr val="accent1">
                <a:lumMod val="40000"/>
                <a:lumOff val="60000"/>
              </a:schemeClr>
            </a:gs>
            <a:gs pos="3000">
              <a:schemeClr val="bg2"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863B978-C862-4E82-B53B-461AC0731B5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39FFEBB-FD24-4F63-8679-E95277AD5DA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5867400" y="1676400"/>
            <a:ext cx="1981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304800" y="243840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  <p:sp>
        <p:nvSpPr>
          <p:cNvPr id="10245" name="WordArt 17"/>
          <p:cNvSpPr>
            <a:spLocks noChangeArrowheads="1" noChangeShapeType="1" noTextEdit="1"/>
          </p:cNvSpPr>
          <p:nvPr/>
        </p:nvSpPr>
        <p:spPr bwMode="auto">
          <a:xfrm>
            <a:off x="1371600" y="1096980"/>
            <a:ext cx="6781800" cy="1406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BÀI THỂ </a:t>
            </a:r>
            <a:r>
              <a:rPr lang="vi-VN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DỤC </a:t>
            </a: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LIÊN HOÀN</a:t>
            </a:r>
          </a:p>
        </p:txBody>
      </p:sp>
      <p:sp>
        <p:nvSpPr>
          <p:cNvPr id="8197" name="Text Box 18"/>
          <p:cNvSpPr txBox="1">
            <a:spLocks noChangeArrowheads="1"/>
          </p:cNvSpPr>
          <p:nvPr/>
        </p:nvSpPr>
        <p:spPr bwMode="auto">
          <a:xfrm>
            <a:off x="3056453" y="5718740"/>
            <a:ext cx="30626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</a:rPr>
              <a:t>GV: VŨ THỊ HUYỀN</a:t>
            </a:r>
          </a:p>
          <a:p>
            <a:pPr algn="ctr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</a:rPr>
              <a:t>BỘ MÔN: THỂ DỤC</a:t>
            </a:r>
          </a:p>
        </p:txBody>
      </p:sp>
      <p:sp>
        <p:nvSpPr>
          <p:cNvPr id="10247" name="WordArt 17"/>
          <p:cNvSpPr>
            <a:spLocks noChangeArrowheads="1" noChangeShapeType="1" noTextEdit="1"/>
          </p:cNvSpPr>
          <p:nvPr/>
        </p:nvSpPr>
        <p:spPr bwMode="auto">
          <a:xfrm>
            <a:off x="1371600" y="2546485"/>
            <a:ext cx="6781800" cy="12889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CHẠY NGẮN</a:t>
            </a:r>
          </a:p>
        </p:txBody>
      </p:sp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893763" y="401638"/>
            <a:ext cx="1468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</a:rPr>
              <a:t>TUẦN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</a:rPr>
              <a:t>13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3835411"/>
            <a:ext cx="6781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dist"/>
            <a:r>
              <a:rPr lang="en-US" sz="9600" b="1" spc="50" smtClean="0">
                <a:ln w="11430"/>
                <a:gradFill>
                  <a:gsLst>
                    <a:gs pos="9167">
                      <a:srgbClr val="7030A0"/>
                    </a:gs>
                    <a:gs pos="75000">
                      <a:srgbClr val="0070C0"/>
                    </a:gs>
                    <a:gs pos="74000">
                      <a:srgbClr val="002060"/>
                    </a:gs>
                    <a:gs pos="57000">
                      <a:srgbClr val="00B050"/>
                    </a:gs>
                    <a:gs pos="42000">
                      <a:srgbClr val="FFC000"/>
                    </a:gs>
                    <a:gs pos="25000">
                      <a:srgbClr val="FF0000"/>
                    </a:gs>
                    <a:gs pos="90000">
                      <a:srgbClr val="7030A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 BỀN</a:t>
            </a:r>
            <a:endParaRPr lang="en-US" sz="9600" b="1" cap="none" spc="50">
              <a:ln w="11430"/>
              <a:gradFill>
                <a:gsLst>
                  <a:gs pos="9167">
                    <a:srgbClr val="7030A0"/>
                  </a:gs>
                  <a:gs pos="75000">
                    <a:srgbClr val="0070C0"/>
                  </a:gs>
                  <a:gs pos="74000">
                    <a:srgbClr val="002060"/>
                  </a:gs>
                  <a:gs pos="57000">
                    <a:srgbClr val="00B050"/>
                  </a:gs>
                  <a:gs pos="42000">
                    <a:srgbClr val="FFC000"/>
                  </a:gs>
                  <a:gs pos="25000">
                    <a:srgbClr val="FF0000"/>
                  </a:gs>
                  <a:gs pos="90000">
                    <a:srgbClr val="7030A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sz="quarter" idx="1"/>
          </p:nvPr>
        </p:nvSpPr>
        <p:spPr>
          <a:xfrm>
            <a:off x="1043608" y="1052736"/>
            <a:ext cx="7427168" cy="5040560"/>
          </a:xfrm>
        </p:spPr>
        <p:txBody>
          <a:bodyPr>
            <a:prstTxWarp prst="textDeflateBottom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3600" b="1" smtClean="0">
                <a:ln/>
                <a:gradFill>
                  <a:gsLst>
                    <a:gs pos="20000">
                      <a:srgbClr val="FFFF00"/>
                    </a:gs>
                    <a:gs pos="0">
                      <a:srgbClr val="FF0000"/>
                    </a:gs>
                    <a:gs pos="82902">
                      <a:srgbClr val="0070C0"/>
                    </a:gs>
                    <a:gs pos="67056">
                      <a:srgbClr val="FF0000"/>
                    </a:gs>
                    <a:gs pos="42000">
                      <a:srgbClr val="1C9444"/>
                    </a:gs>
                    <a:gs pos="100000">
                      <a:srgbClr val="FFFF00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Tiết học đã kết thúc, chào tạm biệt, hẹn gặp lại các em vào tuần sau.</a:t>
            </a:r>
            <a:endParaRPr lang="en-GB" altLang="en-US" sz="4000" b="1" smtClean="0">
              <a:ln/>
              <a:gradFill>
                <a:gsLst>
                  <a:gs pos="20000">
                    <a:srgbClr val="FFFF00"/>
                  </a:gs>
                  <a:gs pos="0">
                    <a:srgbClr val="FF0000"/>
                  </a:gs>
                  <a:gs pos="82902">
                    <a:srgbClr val="0070C0"/>
                  </a:gs>
                  <a:gs pos="67056">
                    <a:srgbClr val="FF0000"/>
                  </a:gs>
                  <a:gs pos="42000">
                    <a:srgbClr val="1C9444"/>
                  </a:gs>
                  <a:gs pos="100000">
                    <a:srgbClr val="FFFF00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8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109642" y="1460500"/>
            <a:ext cx="7543800" cy="4848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1.Bài </a:t>
            </a:r>
            <a:r>
              <a:rPr lang="nl-NL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TD</a:t>
            </a:r>
            <a:r>
              <a:rPr lang="nl-NL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nl-NL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800" b="1" i="1">
                <a:latin typeface="Times New Roman" pitchFamily="18" charset="0"/>
                <a:cs typeface="Times New Roman" pitchFamily="18" charset="0"/>
              </a:rPr>
              <a:t>Ôn từ nhịp 1 </a:t>
            </a:r>
            <a:r>
              <a:rPr lang="nl-NL" sz="4800" b="1" i="1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nl-NL" sz="4800" b="1" i="1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nl-NL" sz="4800" b="1" i="1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nl-NL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2.Chạy </a:t>
            </a:r>
            <a:r>
              <a:rPr lang="nl-NL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nl-NL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Một số động tác bổ trợ kĩ thuật, trò chơi do GV chọn;  Xuất phát thấp - Chạy lao - Chạy giữa quãng. 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nl-NL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3.Chạy </a:t>
            </a:r>
            <a:r>
              <a:rPr lang="nl-NL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nl-NL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smtClean="0"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nl-NL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smtClean="0"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trên địa hình tự nhiên</a:t>
            </a:r>
            <a:endParaRPr lang="en-US" altLang="en-US" sz="32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143000" y="165100"/>
            <a:ext cx="710140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NỘI</a:t>
            </a:r>
            <a:r>
              <a:rPr lang="en-US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 </a:t>
            </a:r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 </a:t>
            </a:r>
            <a:r>
              <a:rPr lang="vi-VN" sz="3600" b="1" kern="10" spc="-36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DUNG </a:t>
            </a:r>
            <a:r>
              <a:rPr lang="en-US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 </a:t>
            </a:r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BÀI</a:t>
            </a:r>
            <a:r>
              <a:rPr lang="en-US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 </a:t>
            </a:r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 </a:t>
            </a:r>
            <a:r>
              <a:rPr lang="vi-VN" sz="3600" b="1" kern="10" spc="-36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flip="none" rotWithShape="1">
                  <a:gsLst>
                    <a:gs pos="26250">
                      <a:srgbClr val="FF0000"/>
                    </a:gs>
                    <a:gs pos="96667">
                      <a:srgbClr val="FF0000"/>
                    </a:gs>
                    <a:gs pos="78000">
                      <a:srgbClr val="0070C0"/>
                    </a:gs>
                    <a:gs pos="62000">
                      <a:srgbClr val="00B0F0"/>
                    </a:gs>
                    <a:gs pos="47000">
                      <a:srgbClr val="FFC000"/>
                    </a:gs>
                    <a:gs pos="3000">
                      <a:schemeClr val="accent2">
                        <a:satMod val="155000"/>
                      </a:schemeClr>
                    </a:gs>
                  </a:gsLst>
                  <a:lin ang="5400000" scaled="1"/>
                  <a:tileRect/>
                </a:gradFill>
                <a:latin typeface="Times New Roman"/>
                <a:cs typeface="Times New Roman"/>
              </a:rPr>
              <a:t>HỌC</a:t>
            </a:r>
          </a:p>
        </p:txBody>
      </p:sp>
    </p:spTree>
    <p:extLst>
      <p:ext uri="{BB962C8B-B14F-4D97-AF65-F5344CB8AC3E}">
        <p14:creationId xmlns:p14="http://schemas.microsoft.com/office/powerpoint/2010/main" val="181119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  <p:bldP spid="133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GB" sz="4800" b="1" cap="none" smtClean="0">
                <a:ln w="11430"/>
                <a:gradFill>
                  <a:gsLst>
                    <a:gs pos="26266">
                      <a:srgbClr val="FF0000"/>
                    </a:gs>
                    <a:gs pos="46000">
                      <a:srgbClr val="FFFF00"/>
                    </a:gs>
                    <a:gs pos="0">
                      <a:srgbClr val="FF0000"/>
                    </a:gs>
                    <a:gs pos="75000">
                      <a:srgbClr val="00B050"/>
                    </a:gs>
                    <a:gs pos="100000">
                      <a:srgbClr val="00206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I.KHỞI ĐỘNG</a:t>
            </a:r>
          </a:p>
        </p:txBody>
      </p:sp>
      <p:pic>
        <p:nvPicPr>
          <p:cNvPr id="7" name="KHỞI ĐỘNG CHUNG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113" y="1484313"/>
            <a:ext cx="7467600" cy="4206875"/>
          </a:xfr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3744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47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spc="50" smtClean="0">
                <a:ln w="11430"/>
                <a:gradFill>
                  <a:gsLst>
                    <a:gs pos="9167">
                      <a:srgbClr val="7030A0"/>
                    </a:gs>
                    <a:gs pos="78000">
                      <a:srgbClr val="0070C0"/>
                    </a:gs>
                    <a:gs pos="77000">
                      <a:srgbClr val="0070C0"/>
                    </a:gs>
                    <a:gs pos="62000">
                      <a:srgbClr val="00B050"/>
                    </a:gs>
                    <a:gs pos="42000">
                      <a:srgbClr val="FFC000"/>
                    </a:gs>
                    <a:gs pos="25000">
                      <a:schemeClr val="accent2">
                        <a:satMod val="155000"/>
                      </a:schemeClr>
                    </a:gs>
                    <a:gs pos="93000">
                      <a:srgbClr val="7030A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vi-VN" sz="6000" b="1" spc="50" smtClean="0">
                <a:ln w="11430"/>
                <a:gradFill>
                  <a:gsLst>
                    <a:gs pos="9167">
                      <a:srgbClr val="7030A0"/>
                    </a:gs>
                    <a:gs pos="78000">
                      <a:srgbClr val="0070C0"/>
                    </a:gs>
                    <a:gs pos="77000">
                      <a:srgbClr val="0070C0"/>
                    </a:gs>
                    <a:gs pos="62000">
                      <a:srgbClr val="00B050"/>
                    </a:gs>
                    <a:gs pos="42000">
                      <a:srgbClr val="FFC000"/>
                    </a:gs>
                    <a:gs pos="25000">
                      <a:schemeClr val="accent2">
                        <a:satMod val="155000"/>
                      </a:schemeClr>
                    </a:gs>
                    <a:gs pos="93000">
                      <a:srgbClr val="7030A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 CƠ BẢN</a:t>
            </a:r>
            <a:endParaRPr lang="vi-VN" sz="6000">
              <a:gradFill>
                <a:gsLst>
                  <a:gs pos="9167">
                    <a:srgbClr val="7030A0"/>
                  </a:gs>
                  <a:gs pos="78000">
                    <a:srgbClr val="0070C0"/>
                  </a:gs>
                  <a:gs pos="77000">
                    <a:srgbClr val="0070C0"/>
                  </a:gs>
                  <a:gs pos="62000">
                    <a:srgbClr val="00B050"/>
                  </a:gs>
                  <a:gs pos="42000">
                    <a:srgbClr val="FFC000"/>
                  </a:gs>
                  <a:gs pos="25000">
                    <a:schemeClr val="accent2">
                      <a:satMod val="155000"/>
                    </a:schemeClr>
                  </a:gs>
                  <a:gs pos="93000">
                    <a:srgbClr val="7030A0"/>
                  </a:gs>
                </a:gsLst>
                <a:lin ang="5400000" scaled="0"/>
              </a:gra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015810"/>
            <a:ext cx="6480720" cy="16927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 DỤC LIÊN HOÀN</a:t>
            </a: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ÔN NHỊP 1- </a:t>
            </a:r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</a:t>
            </a:r>
            <a:endParaRPr lang="en-US" sz="32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GB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ài td 8- nhịp 1-3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2204864"/>
            <a:ext cx="576064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667">
              <a:srgbClr val="0070C0"/>
            </a:gs>
            <a:gs pos="58332">
              <a:schemeClr val="bg1"/>
            </a:gs>
            <a:gs pos="90000">
              <a:schemeClr val="bg1"/>
            </a:gs>
            <a:gs pos="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27584" y="620688"/>
            <a:ext cx="7560840" cy="5616624"/>
            <a:chOff x="1068" y="54"/>
            <a:chExt cx="14280" cy="1206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668" y="5798"/>
              <a:ext cx="12992" cy="3072"/>
              <a:chOff x="3468" y="5720"/>
              <a:chExt cx="8928" cy="2864"/>
            </a:xfrm>
          </p:grpSpPr>
          <p:pic>
            <p:nvPicPr>
              <p:cNvPr id="1028" name="Picture 4" descr="H2COP~1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14" t="66510"/>
              <a:stretch>
                <a:fillRect/>
              </a:stretch>
            </p:blipFill>
            <p:spPr bwMode="auto">
              <a:xfrm>
                <a:off x="3468" y="5720"/>
                <a:ext cx="785" cy="2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 descr="8-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246"/>
              <a:stretch>
                <a:fillRect/>
              </a:stretch>
            </p:blipFill>
            <p:spPr bwMode="auto">
              <a:xfrm>
                <a:off x="4548" y="5814"/>
                <a:ext cx="7848" cy="2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068" y="8530"/>
              <a:ext cx="14280" cy="3584"/>
              <a:chOff x="784" y="8419"/>
              <a:chExt cx="13364" cy="3340"/>
            </a:xfrm>
          </p:grpSpPr>
          <p:pic>
            <p:nvPicPr>
              <p:cNvPr id="1031" name="Picture 7" descr="8-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07" t="64070" r="11954"/>
              <a:stretch>
                <a:fillRect/>
              </a:stretch>
            </p:blipFill>
            <p:spPr bwMode="auto">
              <a:xfrm>
                <a:off x="8508" y="8419"/>
                <a:ext cx="5640" cy="3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2" name="Picture 8" descr="8-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41" b="35930"/>
              <a:stretch>
                <a:fillRect/>
              </a:stretch>
            </p:blipFill>
            <p:spPr bwMode="auto">
              <a:xfrm>
                <a:off x="784" y="8874"/>
                <a:ext cx="7497" cy="2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548" y="54"/>
              <a:ext cx="13080" cy="3194"/>
              <a:chOff x="4308" y="414"/>
              <a:chExt cx="9426" cy="2977"/>
            </a:xfrm>
          </p:grpSpPr>
          <p:pic>
            <p:nvPicPr>
              <p:cNvPr id="1034" name="Picture 10" descr="H2COP~1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285"/>
              <a:stretch>
                <a:fillRect/>
              </a:stretch>
            </p:blipFill>
            <p:spPr bwMode="auto">
              <a:xfrm>
                <a:off x="4308" y="594"/>
                <a:ext cx="7146" cy="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11" descr="H2COP~1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858" r="68845" b="36617"/>
              <a:stretch>
                <a:fillRect/>
              </a:stretch>
            </p:blipFill>
            <p:spPr bwMode="auto">
              <a:xfrm>
                <a:off x="11508" y="414"/>
                <a:ext cx="2226" cy="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068" y="2758"/>
              <a:ext cx="13800" cy="3095"/>
              <a:chOff x="1788" y="2758"/>
              <a:chExt cx="13080" cy="3095"/>
            </a:xfrm>
          </p:grpSpPr>
          <p:pic>
            <p:nvPicPr>
              <p:cNvPr id="1037" name="Picture 13" descr="H2COP~1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51" t="29648" b="36617"/>
              <a:stretch>
                <a:fillRect/>
              </a:stretch>
            </p:blipFill>
            <p:spPr bwMode="auto">
              <a:xfrm>
                <a:off x="1788" y="2758"/>
                <a:ext cx="5737" cy="3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4" descr="H2COP~1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720" r="10988"/>
              <a:stretch>
                <a:fillRect/>
              </a:stretch>
            </p:blipFill>
            <p:spPr bwMode="auto">
              <a:xfrm>
                <a:off x="7721" y="2872"/>
                <a:ext cx="7147" cy="2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283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pPr algn="l"/>
            <a:r>
              <a:rPr lang="en-US" sz="4400" b="1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CHẠY NGẮN</a:t>
            </a:r>
            <a:endParaRPr lang="vi-VN" sz="44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19256" cy="5277200"/>
          </a:xfrm>
        </p:spPr>
        <p:txBody>
          <a:bodyPr>
            <a:normAutofit/>
          </a:bodyPr>
          <a:lstStyle/>
          <a:p>
            <a:r>
              <a:rPr lang="nl-NL" sz="3200" smtClean="0">
                <a:latin typeface="Times New Roman" pitchFamily="18" charset="0"/>
                <a:cs typeface="Times New Roman" pitchFamily="18" charset="0"/>
              </a:rPr>
              <a:t>Một số động tác bổ trợ kĩ thuật: chạy bước nhỏ, chạy nâng cao đùi, chạy đạp sau,...</a:t>
            </a:r>
          </a:p>
          <a:p>
            <a:r>
              <a:rPr lang="nl-NL" sz="3200" smtClean="0">
                <a:latin typeface="Times New Roman" pitchFamily="18" charset="0"/>
                <a:cs typeface="Times New Roman" pitchFamily="18" charset="0"/>
              </a:rPr>
              <a:t> Trò chơi “chạy nhanh tiếp sức” </a:t>
            </a:r>
          </a:p>
          <a:p>
            <a:pPr marL="0" indent="0">
              <a:buNone/>
            </a:pP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72008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7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536" y="692696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4000" b="1" i="1" smtClean="0">
                <a:latin typeface="Times New Roman" pitchFamily="18" charset="0"/>
                <a:cs typeface="Times New Roman" pitchFamily="18" charset="0"/>
              </a:rPr>
              <a:t>Kỹ thuật xuất phát thấp</a:t>
            </a:r>
            <a:r>
              <a:rPr lang="nl-NL" sz="40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3200"/>
          </a:p>
        </p:txBody>
      </p:sp>
      <p:pic>
        <p:nvPicPr>
          <p:cNvPr id="2050" name="Picture 2" descr="L8X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93025"/>
            <a:ext cx="7658502" cy="420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5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667">
              <a:srgbClr val="0070C0"/>
            </a:gs>
            <a:gs pos="58332">
              <a:schemeClr val="bg1"/>
            </a:gs>
            <a:gs pos="90000">
              <a:schemeClr val="bg1"/>
            </a:gs>
            <a:gs pos="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147248" cy="5925272"/>
          </a:xfrm>
        </p:spPr>
        <p:txBody>
          <a:bodyPr/>
          <a:lstStyle/>
          <a:p>
            <a:pPr marL="0" indent="0">
              <a:buNone/>
            </a:pPr>
            <a:r>
              <a:rPr lang="nl-NL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3200" b="1" i="1" smtClean="0">
                <a:latin typeface="Times New Roman" pitchFamily="18" charset="0"/>
                <a:cs typeface="Times New Roman" pitchFamily="18" charset="0"/>
              </a:rPr>
              <a:t>Xuất </a:t>
            </a:r>
            <a:r>
              <a:rPr lang="nl-NL" sz="3200" b="1" i="1">
                <a:latin typeface="Times New Roman" pitchFamily="18" charset="0"/>
                <a:cs typeface="Times New Roman" pitchFamily="18" charset="0"/>
              </a:rPr>
              <a:t>phát thấp - Chạy lao - Chạy giữa quãng.</a:t>
            </a:r>
            <a:endParaRPr lang="vi-VN" sz="3200" b="1" i="1"/>
          </a:p>
        </p:txBody>
      </p:sp>
      <p:pic>
        <p:nvPicPr>
          <p:cNvPr id="4" name="Content Placeholder 6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8" r="49593"/>
          <a:stretch/>
        </p:blipFill>
        <p:spPr bwMode="auto">
          <a:xfrm>
            <a:off x="323528" y="1844824"/>
            <a:ext cx="1872208" cy="1980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676875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55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5400" b="1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endParaRPr lang="vi-VN" sz="4400" b="1">
              <a:ln w="10541" cmpd="sng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 trên địa hình tự nhiên, rèn luyện sức bền.</a:t>
            </a:r>
            <a:endParaRPr lang="en-US" sz="28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nl-NL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756084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3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60</TotalTime>
  <Words>182</Words>
  <Application>Microsoft Office PowerPoint</Application>
  <PresentationFormat>On-screen Show (4:3)</PresentationFormat>
  <Paragraphs>22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Oriel</vt:lpstr>
      <vt:lpstr>PowerPoint Presentation</vt:lpstr>
      <vt:lpstr>PowerPoint Presentation</vt:lpstr>
      <vt:lpstr>I.KHỞI ĐỘNG</vt:lpstr>
      <vt:lpstr>PowerPoint Presentation</vt:lpstr>
      <vt:lpstr>PowerPoint Presentation</vt:lpstr>
      <vt:lpstr>2. CHẠY NGẮN</vt:lpstr>
      <vt:lpstr>PowerPoint Presentation</vt:lpstr>
      <vt:lpstr>PowerPoint Presentation</vt:lpstr>
      <vt:lpstr>3. CHẠY BỀN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BillGates</dc:creator>
  <cp:lastModifiedBy>BillGates</cp:lastModifiedBy>
  <cp:revision>13</cp:revision>
  <dcterms:created xsi:type="dcterms:W3CDTF">2021-10-15T16:20:13Z</dcterms:created>
  <dcterms:modified xsi:type="dcterms:W3CDTF">2021-10-15T17:20:32Z</dcterms:modified>
</cp:coreProperties>
</file>